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20af24e97b47f3" /><Relationship Type="http://schemas.openxmlformats.org/officeDocument/2006/relationships/extended-properties" Target="/docProps/app.xml" Id="R225c153423864659" /><Relationship Type="http://schemas.openxmlformats.org/officeDocument/2006/relationships/officeDocument" Target="/ppt/presentation.xml" Id="R5bb5cb8bc84043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1f842e9c0d43af"/>
  </p:sldMasterIdLst>
  <p:notesMasterIdLst>
    <p:notesMasterId xmlns:r="http://schemas.openxmlformats.org/officeDocument/2006/relationships" r:id="Re8b97616112943d6"/>
  </p:notesMasterIdLst>
  <p:sldIdLst>
    <p:sldId xmlns:r="http://schemas.openxmlformats.org/officeDocument/2006/relationships" id="256" r:id="Rc1f62d1bfabf45dc"/>
    <p:sldId xmlns:r="http://schemas.openxmlformats.org/officeDocument/2006/relationships" id="257" r:id="Rb243620a18314520"/>
    <p:sldId xmlns:r="http://schemas.openxmlformats.org/officeDocument/2006/relationships" id="258" r:id="Rac35513e1ba94ebc"/>
    <p:sldId xmlns:r="http://schemas.openxmlformats.org/officeDocument/2006/relationships" id="259" r:id="Rda286ca33d4f4f7f"/>
    <p:sldId xmlns:r="http://schemas.openxmlformats.org/officeDocument/2006/relationships" id="260" r:id="R434e5978796c4ad9"/>
    <p:sldId xmlns:r="http://schemas.openxmlformats.org/officeDocument/2006/relationships" id="261" r:id="Rd92486516d6644a6"/>
    <p:sldId xmlns:r="http://schemas.openxmlformats.org/officeDocument/2006/relationships" id="262" r:id="Rf9444d0545084272"/>
    <p:sldId xmlns:r="http://schemas.openxmlformats.org/officeDocument/2006/relationships" id="263" r:id="R6a0685d237854ac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7ff6f78349f4714" /><Relationship Type="http://schemas.openxmlformats.org/officeDocument/2006/relationships/slideMaster" Target="/ppt/slideMasters/slideMaster1.xml" Id="Rda1f842e9c0d43af" /><Relationship Type="http://schemas.openxmlformats.org/officeDocument/2006/relationships/notesMaster" Target="/ppt/notesMasters/notesMaster1.xml" Id="Re8b97616112943d6" /><Relationship Type="http://schemas.openxmlformats.org/officeDocument/2006/relationships/presProps" Target="/ppt/presProps.xml" Id="R4271dbe6aa4841d5" /><Relationship Type="http://schemas.openxmlformats.org/officeDocument/2006/relationships/tableStyles" Target="/ppt/tableStyles.xml" Id="R4543800788fb4771" /><Relationship Type="http://schemas.openxmlformats.org/officeDocument/2006/relationships/slide" Target="/ppt/slides/slide1.xml" Id="Rc1f62d1bfabf45dc" /><Relationship Type="http://schemas.openxmlformats.org/officeDocument/2006/relationships/slide" Target="/ppt/slides/slide2.xml" Id="Rb243620a18314520" /><Relationship Type="http://schemas.openxmlformats.org/officeDocument/2006/relationships/slide" Target="/ppt/slides/slide3.xml" Id="Rac35513e1ba94ebc" /><Relationship Type="http://schemas.openxmlformats.org/officeDocument/2006/relationships/slide" Target="/ppt/slides/slide4.xml" Id="Rda286ca33d4f4f7f" /><Relationship Type="http://schemas.openxmlformats.org/officeDocument/2006/relationships/slide" Target="/ppt/slides/slide5.xml" Id="R434e5978796c4ad9" /><Relationship Type="http://schemas.openxmlformats.org/officeDocument/2006/relationships/slide" Target="/ppt/slides/slide6.xml" Id="Rd92486516d6644a6" /><Relationship Type="http://schemas.openxmlformats.org/officeDocument/2006/relationships/slide" Target="/ppt/slides/slide7.xml" Id="Rf9444d0545084272" /><Relationship Type="http://schemas.openxmlformats.org/officeDocument/2006/relationships/slide" Target="/ppt/slides/slide8.xml" Id="R6a0685d237854a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2f28cb8a1747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e0757945c8f4f5f" /><Relationship Type="http://schemas.openxmlformats.org/officeDocument/2006/relationships/notesMaster" Target="/ppt/notesMasters/notesMaster1.xml" Id="Ra97b0ef23ea8415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c2fb40d52645a2" /><Relationship Type="http://schemas.openxmlformats.org/officeDocument/2006/relationships/notesMaster" Target="/ppt/notesMasters/notesMaster1.xml" Id="R8788a8aa0a5b49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097be2547c4f3e" /><Relationship Type="http://schemas.openxmlformats.org/officeDocument/2006/relationships/notesMaster" Target="/ppt/notesMasters/notesMaster1.xml" Id="R4c4728d5e9024c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eb95ce0f3ea4f9b" /><Relationship Type="http://schemas.openxmlformats.org/officeDocument/2006/relationships/notesMaster" Target="/ppt/notesMasters/notesMaster1.xml" Id="R041077479e9244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15cb70abed4cb0" /><Relationship Type="http://schemas.openxmlformats.org/officeDocument/2006/relationships/notesMaster" Target="/ppt/notesMasters/notesMaster1.xml" Id="Rea926cb760664ba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4212337cee4370" /><Relationship Type="http://schemas.openxmlformats.org/officeDocument/2006/relationships/notesMaster" Target="/ppt/notesMasters/notesMaster1.xml" Id="Ra91bf3d4743a4b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3c69d6446754bd8" /><Relationship Type="http://schemas.openxmlformats.org/officeDocument/2006/relationships/notesMaster" Target="/ppt/notesMasters/notesMaster1.xml" Id="Rac7058127918429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ff317faa047489f" /><Relationship Type="http://schemas.openxmlformats.org/officeDocument/2006/relationships/notesMaster" Target="/ppt/notesMasters/notesMaster1.xml" Id="Rc48a7742ed4345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характеристик: сведения собственников от 25.10.2026. Архивные фотографии собственников: IMG_4091_обработано.png. Площадь описана как фактически используемая, не как зарегистрированная. Цена не указана.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характеристик: сведения собственников от 25.10.2026. Архивные фотографии собственников: IMG_3666_обработано.png. Комплекс предлагается целиком. Состав площадей и имущества уточняется до решения о покупке. Обстановка на фотографиях сама по себе не определяет состав сделки.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характеристик: сведения собственников от 25.10.2026. Архивные фотографии собственников: IMG_7473_обработано.png. Размер ворот сообщён владельцем; фото не доказывает размер. Кран-балки нет. Погрузчик и штабелёр в состав продажи не включены этим описанием. Нагрузки на пол не заявлены.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характеристик: сведения собственников от 25.10.2026. Архивные фотографии собственников: IMG_7478_обработано.png. Архивный пример использования. Пригодность под процессы покупателя, планировка и состав оборудования уточняются отдельно.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характеристик: сведения собственников от 25.10.2026. Архивные фотографии собственников: IMG_4198_обработано.png. Планировка и состояние на дату осмотра уточняются. Рабочая сауна не заявлена: подготовлено подключение, нагреватель требуется установить.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характеристик: сведения собственников от 25.10.2026. Архивные фотографии собственников: IMG_4299_обработано.png. Гарантированное увеличение до 500 кВт не заявлено; технические условия не представлены. Центральная канализация не заявлена. Права на проезд и параметры участка проверяются по документам.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характеристик: сведения собственников от 25.10.2026. Интерьер цоколя по предоставленным фото однозначно не определён. Варианты адаптации предложены собственником и не являются подтверждением разрешённого использования.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характеристик: сведения собственников от 25.10.2026. Архивные фотографии собственников: IMG_7479_обработано.png. Контакт подтверждён собственником 25.10.2026. Публичные ссылки на видео не добавлены. Ссылки в презентации только tel и mailto, отправка не выполняется.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c7eca30965485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690ba7f5e0463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83abcba9ce4d1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c3210c68fb467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e76c3b3f5e4f7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ea7a3c11ba45d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8FD093-E8CE-411F-B182-FF85E2850B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C5B91D3-C2BC-4AAE-839E-4A074212C55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EE00AF1-F9D5-4D0E-8F11-CAB4A4E9D1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64BDA82-E992-4BB0-A24F-A18C92A286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77D408E-A0CD-48C1-A5CC-21674A85E7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F80AA02-10D3-4993-A6A3-E3A4A2732F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2961E45-FA4D-4AA1-9B83-F91DDE47AE6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CA218F6-761E-4F2B-9720-72A057FD746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184353-34B1-40BA-BC07-FEE8405625C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394C7FE-8DD9-45BE-BB13-F970BFF4875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4327360d8a4ef4" /><Relationship Type="http://schemas.openxmlformats.org/officeDocument/2006/relationships/slideLayout" Target="/ppt/slideLayouts/slideLayout1.xml" Id="R887ec8b6ab4a4165" /><Relationship Type="http://schemas.openxmlformats.org/officeDocument/2006/relationships/slideLayout" Target="/ppt/slideLayouts/slideLayout2.xml" Id="Raf6fc969ab6d4c29" /><Relationship Type="http://schemas.openxmlformats.org/officeDocument/2006/relationships/slideLayout" Target="/ppt/slideLayouts/slideLayout3.xml" Id="R4b45e54ac0f14a17" /><Relationship Type="http://schemas.openxmlformats.org/officeDocument/2006/relationships/slideLayout" Target="/ppt/slideLayouts/slideLayout4.xml" Id="Rd4da3f5c5ebf4b89" /><Relationship Type="http://schemas.openxmlformats.org/officeDocument/2006/relationships/slideLayout" Target="/ppt/slideLayouts/slideLayout5.xml" Id="R4020411e25fe4b99" /><Relationship Type="http://schemas.openxmlformats.org/officeDocument/2006/relationships/slideLayout" Target="/ppt/slideLayouts/slideLayout6.xml" Id="Red27a27340ef4e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7ec8b6ab4a4165"/>
    <p:sldLayoutId xmlns:r="http://schemas.openxmlformats.org/officeDocument/2006/relationships" id="2147483650" r:id="Raf6fc969ab6d4c29"/>
    <p:sldLayoutId xmlns:r="http://schemas.openxmlformats.org/officeDocument/2006/relationships" id="2147483651" r:id="R4b45e54ac0f14a17"/>
    <p:sldLayoutId xmlns:r="http://schemas.openxmlformats.org/officeDocument/2006/relationships" id="2147483652" r:id="Rd4da3f5c5ebf4b89"/>
    <p:sldLayoutId xmlns:r="http://schemas.openxmlformats.org/officeDocument/2006/relationships" id="2147483653" r:id="R4020411e25fe4b99"/>
    <p:sldLayoutId xmlns:r="http://schemas.openxmlformats.org/officeDocument/2006/relationships" id="2147483654" r:id="Red27a27340ef4e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b8b8ba558d47c5" /><Relationship Type="http://schemas.openxmlformats.org/officeDocument/2006/relationships/image" Target="/ppt/media/image.jpeg" Id="Rbfc4f0cc9a644b47" /><Relationship Type="http://schemas.openxmlformats.org/officeDocument/2006/relationships/notesSlide" Target="/ppt/notesSlides/notesSlide1.xml" Id="R2371f55ead184e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123835a71f4418" /><Relationship Type="http://schemas.openxmlformats.org/officeDocument/2006/relationships/image" Target="/ppt/media/image2.jpeg" Id="Rb0976b1ba8684803" /><Relationship Type="http://schemas.openxmlformats.org/officeDocument/2006/relationships/notesSlide" Target="/ppt/notesSlides/notesSlide2.xml" Id="R7c7d311b2e494d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7c59128c804393" /><Relationship Type="http://schemas.openxmlformats.org/officeDocument/2006/relationships/image" Target="/ppt/media/image3.jpeg" Id="Rdb205caf2f5c4719" /><Relationship Type="http://schemas.openxmlformats.org/officeDocument/2006/relationships/notesSlide" Target="/ppt/notesSlides/notesSlide3.xml" Id="R47ae9da72f0f491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29c45c16194774" /><Relationship Type="http://schemas.openxmlformats.org/officeDocument/2006/relationships/image" Target="/ppt/media/image4.jpeg" Id="Ra289f8ae9bf04250" /><Relationship Type="http://schemas.openxmlformats.org/officeDocument/2006/relationships/notesSlide" Target="/ppt/notesSlides/notesSlide4.xml" Id="Ra85cbf2f317f4b2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78ea5f464e4ef2" /><Relationship Type="http://schemas.openxmlformats.org/officeDocument/2006/relationships/image" Target="/ppt/media/image5.jpeg" Id="Rce641351f9964047" /><Relationship Type="http://schemas.openxmlformats.org/officeDocument/2006/relationships/notesSlide" Target="/ppt/notesSlides/notesSlide5.xml" Id="R228466c299c946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7a49407a39480e" /><Relationship Type="http://schemas.openxmlformats.org/officeDocument/2006/relationships/image" Target="/ppt/media/image6.jpeg" Id="Rd0f541c6e3ea419f" /><Relationship Type="http://schemas.openxmlformats.org/officeDocument/2006/relationships/notesSlide" Target="/ppt/notesSlides/notesSlide6.xml" Id="R9ab4cf07e8784bd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ab0760cf364759" /><Relationship Type="http://schemas.openxmlformats.org/officeDocument/2006/relationships/notesSlide" Target="/ppt/notesSlides/notesSlide7.xml" Id="R83e97a7c964c4d4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006de6eae04985" /><Relationship Type="http://schemas.openxmlformats.org/officeDocument/2006/relationships/image" Target="/ppt/media/image7.jpeg" Id="R7643621c28c24ab6" /><Relationship Type="http://schemas.openxmlformats.org/officeDocument/2006/relationships/hyperlink" Target="tel:+79039118990" TargetMode="External" Id="R957385e9304c4a0d" /><Relationship Type="http://schemas.openxmlformats.org/officeDocument/2006/relationships/hyperlink" Target="mailto:arma@kontur22.ru" TargetMode="External" Id="R027346c32b8b4144" /><Relationship Type="http://schemas.openxmlformats.org/officeDocument/2006/relationships/notesSlide" Target="/ppt/notesSlides/notesSlide8.xml" Id="Rb15bd9a9b2f444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over-label">
            <a:extLst xmlns:a="http://schemas.openxmlformats.org/drawingml/2006/main">
              <a:ext uri="{FF2B5EF4-FFF2-40B4-BE49-F238E27FC236}">
                <a16:creationId xmlns:a16="http://schemas.microsoft.com/office/drawing/2014/main" id="{723BF7FF-D4BA-48C9-95A3-5C67FB20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8D602D"/>
                </a:solidFill>
                <a:latin typeface="Arial"/>
                <a:ea typeface="Arial"/>
                <a:cs typeface="Arial"/>
              </a:rPr>
              <a:t>Предложение собственников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2F92F6A-B2E8-4BA5-9819-191CCB43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4810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48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Офис и склад</a:t>
            </a:r>
          </a:p>
          <a:p xmlns:a="http://schemas.openxmlformats.org/drawingml/2006/main">
            <a:pPr algn="l">
              <a:defRPr sz="48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48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в Барнауле</a:t>
            </a:r>
          </a:p>
        </p:txBody>
      </p:sp>
      <p:sp>
        <p:nvSpPr>
          <p:cNvPr id="3" name="cover-address">
            <a:extLst xmlns:a="http://schemas.openxmlformats.org/drawingml/2006/main">
              <a:ext uri="{FF2B5EF4-FFF2-40B4-BE49-F238E27FC236}">
                <a16:creationId xmlns:a16="http://schemas.microsoft.com/office/drawing/2014/main" id="{1AF3DA76-FA45-4990-BAE3-C49F5A790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81500"/>
            <a:ext cx="4762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Проспект Калинина, 116/72</a:t>
            </a:r>
          </a:p>
        </p:txBody>
      </p:sp>
      <p:sp>
        <p:nvSpPr>
          <p:cNvPr id="4" name="cover-area">
            <a:extLst xmlns:a="http://schemas.openxmlformats.org/drawingml/2006/main">
              <a:ext uri="{FF2B5EF4-FFF2-40B4-BE49-F238E27FC236}">
                <a16:creationId xmlns:a16="http://schemas.microsoft.com/office/drawing/2014/main" id="{6334DD63-4900-4DB7-929F-DBADF6A1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72075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Около 2 380 м²</a:t>
            </a:r>
          </a:p>
          <a:p xmlns:a="http://schemas.openxmlformats.org/drawingml/2006/main">
            <a:pPr algn="l">
              <a:defRPr sz="195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фактически используемой площади</a:t>
            </a:r>
          </a:p>
        </p:txBody>
      </p:sp>
      <p:pic>
        <p:nvPicPr>
          <p:cNvPr id="5" name="Общий вид офисного корпуса и складской части" descr="Архивная фотография комплекса на Калинина, 116/72. Общий вид офисного корпуса и складской части">
            <a:extLst xmlns:a="http://schemas.openxmlformats.org/drawingml/2006/main">
              <a:ext uri="{FF2B5EF4-FFF2-40B4-BE49-F238E27FC236}">
                <a16:creationId xmlns:a16="http://schemas.microsoft.com/office/drawing/2014/main" id="{8D005E0C-8847-4A7D-9DB9-76FAB23D13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c4f0cc9a644b47"/>
          <a:stretch xmlns:a="http://schemas.openxmlformats.org/drawingml/2006/main"/>
        </p:blipFill>
        <p:spPr>
          <a:xfrm xmlns:a="http://schemas.openxmlformats.org/drawingml/2006/main">
            <a:off x="5573713" y="1466850"/>
            <a:ext cx="6045200" cy="4533900"/>
          </a:xfrm>
          <a:prstGeom xmlns:a="http://schemas.openxmlformats.org/drawingml/2006/main" prst="rect">
            <a:avLst/>
          </a:prstGeom>
        </p:spPr>
      </p:pic>
      <p:sp>
        <p:nvSpPr>
          <p:cNvPr id="6" name="source-1">
            <a:extLst xmlns:a="http://schemas.openxmlformats.org/drawingml/2006/main">
              <a:ext uri="{FF2B5EF4-FFF2-40B4-BE49-F238E27FC236}">
                <a16:creationId xmlns:a16="http://schemas.microsoft.com/office/drawing/2014/main" id="{CF4A6D4A-3679-4EDC-8117-2057FF139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Архивная фотография собственников</a:t>
            </a:r>
          </a:p>
        </p:txBody>
      </p:sp>
      <p:sp>
        <p:nvSpPr>
          <p:cNvPr id="7" name="page-1">
            <a:extLst xmlns:a="http://schemas.openxmlformats.org/drawingml/2006/main">
              <a:ext uri="{FF2B5EF4-FFF2-40B4-BE49-F238E27FC236}">
                <a16:creationId xmlns:a16="http://schemas.microsoft.com/office/drawing/2014/main" id="{A04CCF44-2774-4A99-88E7-882AF664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1 / 8</a:t>
            </a:r>
          </a:p>
        </p:txBody>
      </p:sp>
    </p:spTree>
    <p:extLst>
      <p:ext uri="{BB962C8B-B14F-4D97-AF65-F5344CB8AC3E}">
        <p14:creationId xmlns:p14="http://schemas.microsoft.com/office/powerpoint/2010/main" val="19613445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-2">
            <a:extLst xmlns:a="http://schemas.openxmlformats.org/drawingml/2006/main">
              <a:ext uri="{FF2B5EF4-FFF2-40B4-BE49-F238E27FC236}">
                <a16:creationId xmlns:a16="http://schemas.microsoft.com/office/drawing/2014/main" id="{255EAF96-92D9-491D-8792-499691A7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Комплекс целиком</a:t>
            </a:r>
          </a:p>
        </p:txBody>
      </p:sp>
      <p:sp>
        <p:nvSpPr>
          <p:cNvPr id="2" name="source-2">
            <a:extLst xmlns:a="http://schemas.openxmlformats.org/drawingml/2006/main">
              <a:ext uri="{FF2B5EF4-FFF2-40B4-BE49-F238E27FC236}">
                <a16:creationId xmlns:a16="http://schemas.microsoft.com/office/drawing/2014/main" id="{B6C14B35-D0F7-4E08-9F82-FDFF7CED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Архивное фото. Состав недвижимости и имущества уточняется по документам.</a:t>
            </a:r>
          </a:p>
        </p:txBody>
      </p:sp>
      <p:sp>
        <p:nvSpPr>
          <p:cNvPr id="3" name="page-2">
            <a:extLst xmlns:a="http://schemas.openxmlformats.org/drawingml/2006/main">
              <a:ext uri="{FF2B5EF4-FFF2-40B4-BE49-F238E27FC236}">
                <a16:creationId xmlns:a16="http://schemas.microsoft.com/office/drawing/2014/main" id="{2815FC93-AAC1-4B97-91BF-6909CBF4B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2 / 8</a:t>
            </a:r>
          </a:p>
        </p:txBody>
      </p:sp>
      <p:pic>
        <p:nvPicPr>
          <p:cNvPr id="4" name="Зимний вид комплекса со стороны складского блока" descr="Архивная фотография комплекса на Калинина, 116/72. Зимний вид комплекса со стороны складского блока">
            <a:extLst xmlns:a="http://schemas.openxmlformats.org/drawingml/2006/main">
              <a:ext uri="{FF2B5EF4-FFF2-40B4-BE49-F238E27FC236}">
                <a16:creationId xmlns:a16="http://schemas.microsoft.com/office/drawing/2014/main" id="{4F4D7004-3815-4EE6-A97D-B084D0B900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976b1ba8684803"/>
          <a:stretch xmlns:a="http://schemas.openxmlformats.org/drawingml/2006/main"/>
        </p:blipFill>
        <p:spPr>
          <a:xfrm xmlns:a="http://schemas.openxmlformats.org/drawingml/2006/main">
            <a:off x="571500" y="1466850"/>
            <a:ext cx="6096000" cy="4572000"/>
          </a:xfrm>
          <a:prstGeom xmlns:a="http://schemas.openxmlformats.org/drawingml/2006/main" prst="rect">
            <a:avLst/>
          </a:prstGeom>
        </p:spPr>
      </p:pic>
      <p:sp>
        <p:nvSpPr>
          <p:cNvPr id="5" name="area-2">
            <a:extLst xmlns:a="http://schemas.openxmlformats.org/drawingml/2006/main">
              <a:ext uri="{FF2B5EF4-FFF2-40B4-BE49-F238E27FC236}">
                <a16:creationId xmlns:a16="http://schemas.microsoft.com/office/drawing/2014/main" id="{71C9B823-B9E6-44B7-A542-4E1D0C2B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00200"/>
            <a:ext cx="438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54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54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2 380 м²</a:t>
            </a:r>
          </a:p>
        </p:txBody>
      </p:sp>
      <p:sp>
        <p:nvSpPr>
          <p:cNvPr id="6" name="area-label-2">
            <a:extLst xmlns:a="http://schemas.openxmlformats.org/drawingml/2006/main">
              <a:ext uri="{FF2B5EF4-FFF2-40B4-BE49-F238E27FC236}">
                <a16:creationId xmlns:a16="http://schemas.microsoft.com/office/drawing/2014/main" id="{DDD3D236-E690-40F9-AB75-22284995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667000"/>
            <a:ext cx="4381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фактически используемая площадь</a:t>
            </a:r>
          </a:p>
        </p:txBody>
      </p:sp>
      <p:sp>
        <p:nvSpPr>
          <p:cNvPr id="7" name="composition-2">
            <a:extLst xmlns:a="http://schemas.openxmlformats.org/drawingml/2006/main">
              <a:ext uri="{FF2B5EF4-FFF2-40B4-BE49-F238E27FC236}">
                <a16:creationId xmlns:a16="http://schemas.microsoft.com/office/drawing/2014/main" id="{A64927AE-E486-4DCD-987F-2F632ABE1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638550"/>
            <a:ext cx="4381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Офисный корпус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Складской блок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Цоколь с окнами</a:t>
            </a:r>
          </a:p>
        </p:txBody>
      </p:sp>
    </p:spTree>
    <p:extLst>
      <p:ext uri="{BB962C8B-B14F-4D97-AF65-F5344CB8AC3E}">
        <p14:creationId xmlns:p14="http://schemas.microsoft.com/office/powerpoint/2010/main" val="3805998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-3">
            <a:extLst xmlns:a="http://schemas.openxmlformats.org/drawingml/2006/main">
              <a:ext uri="{FF2B5EF4-FFF2-40B4-BE49-F238E27FC236}">
                <a16:creationId xmlns:a16="http://schemas.microsoft.com/office/drawing/2014/main" id="{E8B15CC8-FE92-41C4-8EC1-BE5B6B798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Складская часть</a:t>
            </a:r>
          </a:p>
        </p:txBody>
      </p:sp>
      <p:sp>
        <p:nvSpPr>
          <p:cNvPr id="2" name="source-3">
            <a:extLst xmlns:a="http://schemas.openxmlformats.org/drawingml/2006/main">
              <a:ext uri="{FF2B5EF4-FFF2-40B4-BE49-F238E27FC236}">
                <a16:creationId xmlns:a16="http://schemas.microsoft.com/office/drawing/2014/main" id="{A310A0FC-56BC-4864-BB80-FF9E15BFF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Архивные фотографии собственников. Состояние уточняется при осмотре.</a:t>
            </a:r>
          </a:p>
        </p:txBody>
      </p:sp>
      <p:sp>
        <p:nvSpPr>
          <p:cNvPr id="3" name="page-3">
            <a:extLst xmlns:a="http://schemas.openxmlformats.org/drawingml/2006/main">
              <a:ext uri="{FF2B5EF4-FFF2-40B4-BE49-F238E27FC236}">
                <a16:creationId xmlns:a16="http://schemas.microsoft.com/office/drawing/2014/main" id="{7C69A9D5-D9C1-4F0B-8178-39C9DBC7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3 / 8</a:t>
            </a:r>
          </a:p>
        </p:txBody>
      </p:sp>
      <p:pic>
        <p:nvPicPr>
          <p:cNvPr id="4" name="Интерьер складской части" descr="Архивная фотография комплекса на Калинина, 116/72. Интерьер складской части">
            <a:extLst xmlns:a="http://schemas.openxmlformats.org/drawingml/2006/main">
              <a:ext uri="{FF2B5EF4-FFF2-40B4-BE49-F238E27FC236}">
                <a16:creationId xmlns:a16="http://schemas.microsoft.com/office/drawing/2014/main" id="{1CB43CAD-BEF8-46D8-A3F7-12FF7CA24F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205caf2f5c4719"/>
          <a:stretch xmlns:a="http://schemas.openxmlformats.org/drawingml/2006/main"/>
        </p:blipFill>
        <p:spPr>
          <a:xfrm xmlns:a="http://schemas.openxmlformats.org/drawingml/2006/main">
            <a:off x="571500" y="1466850"/>
            <a:ext cx="6096000" cy="4572000"/>
          </a:xfrm>
          <a:prstGeom xmlns:a="http://schemas.openxmlformats.org/drawingml/2006/main" prst="rect">
            <a:avLst/>
          </a:prstGeom>
        </p:spPr>
      </p:pic>
      <p:sp>
        <p:nvSpPr>
          <p:cNvPr id="5" name="gate-title-3">
            <a:extLst xmlns:a="http://schemas.openxmlformats.org/drawingml/2006/main">
              <a:ext uri="{FF2B5EF4-FFF2-40B4-BE49-F238E27FC236}">
                <a16:creationId xmlns:a16="http://schemas.microsoft.com/office/drawing/2014/main" id="{6C6235EA-FAEC-45B4-93A9-67062E222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543050"/>
            <a:ext cx="4381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A303B"/>
                </a:solidFill>
                <a:latin typeface="Arial"/>
                <a:ea typeface="Arial"/>
                <a:cs typeface="Arial"/>
              </a:rPr>
              <a:t>Двое ворот ALUTECH</a:t>
            </a:r>
          </a:p>
        </p:txBody>
      </p:sp>
      <p:sp>
        <p:nvSpPr>
          <p:cNvPr id="6" name="gate-size-3">
            <a:extLst xmlns:a="http://schemas.openxmlformats.org/drawingml/2006/main">
              <a:ext uri="{FF2B5EF4-FFF2-40B4-BE49-F238E27FC236}">
                <a16:creationId xmlns:a16="http://schemas.microsoft.com/office/drawing/2014/main" id="{467414FD-4017-4BCF-BEE7-D8916B593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209800"/>
            <a:ext cx="4381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4125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4125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3,60 × 6 м</a:t>
            </a:r>
          </a:p>
        </p:txBody>
      </p:sp>
      <p:sp>
        <p:nvSpPr>
          <p:cNvPr id="7" name="gate-note-3">
            <a:extLst xmlns:a="http://schemas.openxmlformats.org/drawingml/2006/main">
              <a:ext uri="{FF2B5EF4-FFF2-40B4-BE49-F238E27FC236}">
                <a16:creationId xmlns:a16="http://schemas.microsoft.com/office/drawing/2014/main" id="{BE6CCCBB-ECFA-4836-A111-295B6A355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28950"/>
            <a:ext cx="4381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Ширина и высота ворот</a:t>
            </a:r>
          </a:p>
          <a:p xmlns:a="http://schemas.openxmlformats.org/drawingml/2006/main">
            <a:pPr algn="l">
              <a:defRPr sz="18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по сведениям собственников</a:t>
            </a:r>
          </a:p>
        </p:txBody>
      </p:sp>
      <p:sp>
        <p:nvSpPr>
          <p:cNvPr id="8" name="warehouse-facts-3">
            <a:extLst xmlns:a="http://schemas.openxmlformats.org/drawingml/2006/main">
              <a:ext uri="{FF2B5EF4-FFF2-40B4-BE49-F238E27FC236}">
                <a16:creationId xmlns:a16="http://schemas.microsoft.com/office/drawing/2014/main" id="{003FB7D3-63AE-4DB6-AB98-DEECE1AE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05250"/>
            <a:ext cx="4381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Цепное управление и сквозной проезд.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Сэндвич-панели стен и кровли.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Бетонный пол. Отопление водяным тепловентилятором.</a:t>
            </a:r>
          </a:p>
        </p:txBody>
      </p:sp>
    </p:spTree>
    <p:extLst>
      <p:ext uri="{BB962C8B-B14F-4D97-AF65-F5344CB8AC3E}">
        <p14:creationId xmlns:p14="http://schemas.microsoft.com/office/powerpoint/2010/main" val="11303729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itle-4">
            <a:extLst xmlns:a="http://schemas.openxmlformats.org/drawingml/2006/main">
              <a:ext uri="{FF2B5EF4-FFF2-40B4-BE49-F238E27FC236}">
                <a16:creationId xmlns:a16="http://schemas.microsoft.com/office/drawing/2014/main" id="{7AF71991-6A00-45C0-A420-17232557A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Офис и демонстрация продукции</a:t>
            </a:r>
          </a:p>
        </p:txBody>
      </p:sp>
      <p:sp>
        <p:nvSpPr>
          <p:cNvPr id="2" name="source-4">
            <a:extLst xmlns:a="http://schemas.openxmlformats.org/drawingml/2006/main">
              <a:ext uri="{FF2B5EF4-FFF2-40B4-BE49-F238E27FC236}">
                <a16:creationId xmlns:a16="http://schemas.microsoft.com/office/drawing/2014/main" id="{BE728FF9-1BC5-499D-9883-0FE0EC31E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Архивные фотографии собственников. Состояние уточняется при осмотре.</a:t>
            </a:r>
          </a:p>
        </p:txBody>
      </p:sp>
      <p:sp>
        <p:nvSpPr>
          <p:cNvPr id="3" name="page-4">
            <a:extLst xmlns:a="http://schemas.openxmlformats.org/drawingml/2006/main">
              <a:ext uri="{FF2B5EF4-FFF2-40B4-BE49-F238E27FC236}">
                <a16:creationId xmlns:a16="http://schemas.microsoft.com/office/drawing/2014/main" id="{B5A09E03-F5A5-4799-B17D-B382329A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4 / 8</a:t>
            </a:r>
          </a:p>
        </p:txBody>
      </p:sp>
      <p:pic>
        <p:nvPicPr>
          <p:cNvPr id="4" name="Офисно-выставочное пространство" descr="Архивная фотография комплекса на Калинина, 116/72. Офисно-выставочное пространство">
            <a:extLst xmlns:a="http://schemas.openxmlformats.org/drawingml/2006/main">
              <a:ext uri="{FF2B5EF4-FFF2-40B4-BE49-F238E27FC236}">
                <a16:creationId xmlns:a16="http://schemas.microsoft.com/office/drawing/2014/main" id="{41740E76-E2DC-4763-960C-F32ACDCDB3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89f8ae9bf04250"/>
          <a:stretch xmlns:a="http://schemas.openxmlformats.org/drawingml/2006/main"/>
        </p:blipFill>
        <p:spPr>
          <a:xfrm xmlns:a="http://schemas.openxmlformats.org/drawingml/2006/main">
            <a:off x="6096000" y="1657350"/>
            <a:ext cx="5524500" cy="4143375"/>
          </a:xfrm>
          <a:prstGeom xmlns:a="http://schemas.openxmlformats.org/drawingml/2006/main" prst="rect">
            <a:avLst/>
          </a:prstGeom>
        </p:spPr>
      </p:pic>
      <p:sp>
        <p:nvSpPr>
          <p:cNvPr id="5" name="office-facts-4">
            <a:extLst xmlns:a="http://schemas.openxmlformats.org/drawingml/2006/main">
              <a:ext uri="{FF2B5EF4-FFF2-40B4-BE49-F238E27FC236}">
                <a16:creationId xmlns:a16="http://schemas.microsoft.com/office/drawing/2014/main" id="{29884D95-7762-4DA4-A78A-910DEC687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71650"/>
            <a:ext cx="4857750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Открытое офисное пространство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Возможность демонстрации продукции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Кондиционирование и вентиляция на первом и втором этажах</a:t>
            </a:r>
          </a:p>
        </p:txBody>
      </p:sp>
    </p:spTree>
    <p:extLst>
      <p:ext uri="{BB962C8B-B14F-4D97-AF65-F5344CB8AC3E}">
        <p14:creationId xmlns:p14="http://schemas.microsoft.com/office/powerpoint/2010/main" val="2997369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itle-5">
            <a:extLst xmlns:a="http://schemas.openxmlformats.org/drawingml/2006/main">
              <a:ext uri="{FF2B5EF4-FFF2-40B4-BE49-F238E27FC236}">
                <a16:creationId xmlns:a16="http://schemas.microsoft.com/office/drawing/2014/main" id="{5CBA81D6-E7B7-41AE-83B1-0B839010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Переговорные и кабинеты</a:t>
            </a:r>
          </a:p>
        </p:txBody>
      </p:sp>
      <p:sp>
        <p:nvSpPr>
          <p:cNvPr id="2" name="source-5">
            <a:extLst xmlns:a="http://schemas.openxmlformats.org/drawingml/2006/main">
              <a:ext uri="{FF2B5EF4-FFF2-40B4-BE49-F238E27FC236}">
                <a16:creationId xmlns:a16="http://schemas.microsoft.com/office/drawing/2014/main" id="{4C1BDE39-8B2A-48B3-8C1F-AD9FD79D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Архивные фотографии собственников. Состояние уточняется при осмотре.</a:t>
            </a:r>
          </a:p>
        </p:txBody>
      </p:sp>
      <p:sp>
        <p:nvSpPr>
          <p:cNvPr id="3" name="page-5">
            <a:extLst xmlns:a="http://schemas.openxmlformats.org/drawingml/2006/main">
              <a:ext uri="{FF2B5EF4-FFF2-40B4-BE49-F238E27FC236}">
                <a16:creationId xmlns:a16="http://schemas.microsoft.com/office/drawing/2014/main" id="{0EFA99F0-3321-4B3E-8347-9835D603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5 / 8</a:t>
            </a:r>
          </a:p>
        </p:txBody>
      </p:sp>
      <p:pic>
        <p:nvPicPr>
          <p:cNvPr id="4" name="Помещение для встреч" descr="Архивная фотография комплекса на Калинина, 116/72. Помещение для встреч">
            <a:extLst xmlns:a="http://schemas.openxmlformats.org/drawingml/2006/main">
              <a:ext uri="{FF2B5EF4-FFF2-40B4-BE49-F238E27FC236}">
                <a16:creationId xmlns:a16="http://schemas.microsoft.com/office/drawing/2014/main" id="{A6B64BD2-B79A-4929-AF78-CD6C6003A3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641351f9964047"/>
          <a:stretch xmlns:a="http://schemas.openxmlformats.org/drawingml/2006/main"/>
        </p:blipFill>
        <p:spPr>
          <a:xfrm xmlns:a="http://schemas.openxmlformats.org/drawingml/2006/main">
            <a:off x="571500" y="1466850"/>
            <a:ext cx="6096000" cy="4572000"/>
          </a:xfrm>
          <a:prstGeom xmlns:a="http://schemas.openxmlformats.org/drawingml/2006/main" prst="rect">
            <a:avLst/>
          </a:prstGeom>
        </p:spPr>
      </p:pic>
      <p:sp>
        <p:nvSpPr>
          <p:cNvPr id="5" name="meeting-facts-5">
            <a:extLst xmlns:a="http://schemas.openxmlformats.org/drawingml/2006/main">
              <a:ext uri="{FF2B5EF4-FFF2-40B4-BE49-F238E27FC236}">
                <a16:creationId xmlns:a16="http://schemas.microsoft.com/office/drawing/2014/main" id="{B774A707-FAD2-406E-A06D-5AABFC2EB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95450"/>
            <a:ext cx="43815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На втором этаже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Кабинеты руководителя и бухгалтерии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Конференц-зал с проектором и экраном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Помещения для отдыха</a:t>
            </a:r>
          </a:p>
        </p:txBody>
      </p:sp>
    </p:spTree>
    <p:extLst>
      <p:ext uri="{BB962C8B-B14F-4D97-AF65-F5344CB8AC3E}">
        <p14:creationId xmlns:p14="http://schemas.microsoft.com/office/powerpoint/2010/main" val="15146690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6">
            <a:extLst xmlns:a="http://schemas.openxmlformats.org/drawingml/2006/main">
              <a:ext uri="{FF2B5EF4-FFF2-40B4-BE49-F238E27FC236}">
                <a16:creationId xmlns:a16="http://schemas.microsoft.com/office/drawing/2014/main" id="{AB8F31AA-28CA-44D8-B1D4-8F3CCC3E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Подъезд и территория</a:t>
            </a:r>
          </a:p>
        </p:txBody>
      </p:sp>
      <p:sp>
        <p:nvSpPr>
          <p:cNvPr id="2" name="source-6">
            <a:extLst xmlns:a="http://schemas.openxmlformats.org/drawingml/2006/main">
              <a:ext uri="{FF2B5EF4-FFF2-40B4-BE49-F238E27FC236}">
                <a16:creationId xmlns:a16="http://schemas.microsoft.com/office/drawing/2014/main" id="{CB609A1F-7DF2-41CB-B273-307DFB387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Архивные фотографии собственников. Состояние уточняется при осмотре.</a:t>
            </a:r>
          </a:p>
        </p:txBody>
      </p:sp>
      <p:sp>
        <p:nvSpPr>
          <p:cNvPr id="3" name="page-6">
            <a:extLst xmlns:a="http://schemas.openxmlformats.org/drawingml/2006/main">
              <a:ext uri="{FF2B5EF4-FFF2-40B4-BE49-F238E27FC236}">
                <a16:creationId xmlns:a16="http://schemas.microsoft.com/office/drawing/2014/main" id="{EA266950-2749-4B88-9EA1-41E4B190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6 / 8</a:t>
            </a:r>
          </a:p>
        </p:txBody>
      </p:sp>
      <p:pic>
        <p:nvPicPr>
          <p:cNvPr id="4" name="Подъезд сбоку офисного корпуса" descr="Архивная фотография комплекса на Калинина, 116/72. Подъезд сбоку офисного корпуса">
            <a:extLst xmlns:a="http://schemas.openxmlformats.org/drawingml/2006/main">
              <a:ext uri="{FF2B5EF4-FFF2-40B4-BE49-F238E27FC236}">
                <a16:creationId xmlns:a16="http://schemas.microsoft.com/office/drawing/2014/main" id="{E3B2F772-C497-4C34-B15C-2DDCEC6B32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f541c6e3ea419f"/>
          <a:stretch xmlns:a="http://schemas.openxmlformats.org/drawingml/2006/main"/>
        </p:blipFill>
        <p:spPr>
          <a:xfrm xmlns:a="http://schemas.openxmlformats.org/drawingml/2006/main">
            <a:off x="571500" y="1466850"/>
            <a:ext cx="6096000" cy="4572000"/>
          </a:xfrm>
          <a:prstGeom xmlns:a="http://schemas.openxmlformats.org/drawingml/2006/main" prst="rect">
            <a:avLst/>
          </a:prstGeom>
        </p:spPr>
      </p:pic>
      <p:sp>
        <p:nvSpPr>
          <p:cNvPr id="5" name="territory-main-6">
            <a:extLst xmlns:a="http://schemas.openxmlformats.org/drawingml/2006/main">
              <a:ext uri="{FF2B5EF4-FFF2-40B4-BE49-F238E27FC236}">
                <a16:creationId xmlns:a16="http://schemas.microsoft.com/office/drawing/2014/main" id="{F8CF61BB-72C8-4762-AD46-8B4966CE4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95450"/>
            <a:ext cx="43815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Асфальтированная парковка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По сведениям собственников, подключение до 75 кВт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025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Две выгребные ямы с откачкой по наполнению</a:t>
            </a:r>
          </a:p>
        </p:txBody>
      </p:sp>
      <p:sp>
        <p:nvSpPr>
          <p:cNvPr id="6" name="territory-note-6">
            <a:extLst xmlns:a="http://schemas.openxmlformats.org/drawingml/2006/main">
              <a:ext uri="{FF2B5EF4-FFF2-40B4-BE49-F238E27FC236}">
                <a16:creationId xmlns:a16="http://schemas.microsoft.com/office/drawing/2014/main" id="{882D6527-A4CB-41D0-B3AA-DE9DA8D9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381625"/>
            <a:ext cx="4381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Параметры подключений проверяются по техническим документам.</a:t>
            </a:r>
          </a:p>
        </p:txBody>
      </p:sp>
    </p:spTree>
    <p:extLst>
      <p:ext uri="{BB962C8B-B14F-4D97-AF65-F5344CB8AC3E}">
        <p14:creationId xmlns:p14="http://schemas.microsoft.com/office/powerpoint/2010/main" val="16544948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itle-7">
            <a:extLst xmlns:a="http://schemas.openxmlformats.org/drawingml/2006/main">
              <a:ext uri="{FF2B5EF4-FFF2-40B4-BE49-F238E27FC236}">
                <a16:creationId xmlns:a16="http://schemas.microsoft.com/office/drawing/2014/main" id="{3ADA84C7-9DC5-4037-BDCA-7281BFA9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Цоколь и верхний этаж</a:t>
            </a:r>
          </a:p>
        </p:txBody>
      </p:sp>
      <p:sp>
        <p:nvSpPr>
          <p:cNvPr id="2" name="source-7">
            <a:extLst xmlns:a="http://schemas.openxmlformats.org/drawingml/2006/main">
              <a:ext uri="{FF2B5EF4-FFF2-40B4-BE49-F238E27FC236}">
                <a16:creationId xmlns:a16="http://schemas.microsoft.com/office/drawing/2014/main" id="{AA1ABFC3-D9F8-43BB-B2F6-5FCD47AF1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Сведения собственников от 25.10.2026. Назначение помещений уточняется под ваш формат.</a:t>
            </a:r>
          </a:p>
        </p:txBody>
      </p:sp>
      <p:sp>
        <p:nvSpPr>
          <p:cNvPr id="3" name="page-7">
            <a:extLst xmlns:a="http://schemas.openxmlformats.org/drawingml/2006/main">
              <a:ext uri="{FF2B5EF4-FFF2-40B4-BE49-F238E27FC236}">
                <a16:creationId xmlns:a16="http://schemas.microsoft.com/office/drawing/2014/main" id="{5FE1FFC2-9AFA-48AD-9AC7-2513AE41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7 / 8</a:t>
            </a:r>
          </a:p>
        </p:txBody>
      </p:sp>
      <p:sp>
        <p:nvSpPr>
          <p:cNvPr id="4" name="basement-title-7">
            <a:extLst xmlns:a="http://schemas.openxmlformats.org/drawingml/2006/main">
              <a:ext uri="{FF2B5EF4-FFF2-40B4-BE49-F238E27FC236}">
                <a16:creationId xmlns:a16="http://schemas.microsoft.com/office/drawing/2014/main" id="{102C6DB9-3766-43A8-A6D5-436269161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95450"/>
            <a:ext cx="5334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Цоколь с окнами</a:t>
            </a:r>
          </a:p>
        </p:txBody>
      </p:sp>
      <p:sp>
        <p:nvSpPr>
          <p:cNvPr id="5" name="basement-facts-7">
            <a:extLst xmlns:a="http://schemas.openxmlformats.org/drawingml/2006/main">
              <a:ext uri="{FF2B5EF4-FFF2-40B4-BE49-F238E27FC236}">
                <a16:creationId xmlns:a16="http://schemas.microsoft.com/office/drawing/2014/main" id="{BBC4DDAD-BAED-4F08-AA48-3C132954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47950"/>
            <a:ext cx="5334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Окна вдоль двух длинных сторон.</a:t>
            </a:r>
          </a:p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Есть естественный свет.</a:t>
            </a:r>
          </a:p>
        </p:txBody>
      </p:sp>
      <p:sp>
        <p:nvSpPr>
          <p:cNvPr id="6" name="basement-options-7">
            <a:extLst xmlns:a="http://schemas.openxmlformats.org/drawingml/2006/main">
              <a:ext uri="{FF2B5EF4-FFF2-40B4-BE49-F238E27FC236}">
                <a16:creationId xmlns:a16="http://schemas.microsoft.com/office/drawing/2014/main" id="{76CD2968-0299-4F1B-8AA7-86D6964D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14800"/>
            <a:ext cx="533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A303B"/>
                </a:solidFill>
                <a:latin typeface="Arial"/>
                <a:ea typeface="Arial"/>
                <a:cs typeface="Arial"/>
              </a:rPr>
              <a:t>Возможная адаптация</a:t>
            </a:r>
          </a:p>
        </p:txBody>
      </p:sp>
      <p:sp>
        <p:nvSpPr>
          <p:cNvPr id="7" name="basement-note-7">
            <a:extLst xmlns:a="http://schemas.openxmlformats.org/drawingml/2006/main">
              <a:ext uri="{FF2B5EF4-FFF2-40B4-BE49-F238E27FC236}">
                <a16:creationId xmlns:a16="http://schemas.microsoft.com/office/drawing/2014/main" id="{EF487A7A-D722-43D6-A27C-CAA627D25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00600"/>
            <a:ext cx="53340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Рабочие места, столовая, спортзал или зона отдыха. Назначение и планировку нужно сверить под выбранный формат.</a:t>
            </a:r>
          </a:p>
        </p:txBody>
      </p:sp>
      <p:sp>
        <p:nvSpPr>
          <p:cNvPr id="8" name="upper-title-7">
            <a:extLst xmlns:a="http://schemas.openxmlformats.org/drawingml/2006/main">
              <a:ext uri="{FF2B5EF4-FFF2-40B4-BE49-F238E27FC236}">
                <a16:creationId xmlns:a16="http://schemas.microsoft.com/office/drawing/2014/main" id="{3BBC6ABE-0EF5-41A8-B8E7-68D855692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695450"/>
            <a:ext cx="4667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Верхний этаж</a:t>
            </a:r>
          </a:p>
        </p:txBody>
      </p:sp>
      <p:sp>
        <p:nvSpPr>
          <p:cNvPr id="9" name="upper-facts-7">
            <a:extLst xmlns:a="http://schemas.openxmlformats.org/drawingml/2006/main">
              <a:ext uri="{FF2B5EF4-FFF2-40B4-BE49-F238E27FC236}">
                <a16:creationId xmlns:a16="http://schemas.microsoft.com/office/drawing/2014/main" id="{4D7D8FF0-5AC0-453F-BD44-1DF36AE4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47950"/>
            <a:ext cx="4667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Третий надземный этаж.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Кирпичные стены.</a:t>
            </a:r>
          </a:p>
          <a:p xmlns:a="http://schemas.openxmlformats.org/drawingml/2006/main">
            <a:pPr algn="l">
              <a:defRPr sz="225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Отделка не завершена.</a:t>
            </a:r>
          </a:p>
        </p:txBody>
      </p:sp>
    </p:spTree>
    <p:extLst>
      <p:ext uri="{BB962C8B-B14F-4D97-AF65-F5344CB8AC3E}">
        <p14:creationId xmlns:p14="http://schemas.microsoft.com/office/powerpoint/2010/main" val="10234401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-8">
            <a:extLst xmlns:a="http://schemas.openxmlformats.org/drawingml/2006/main">
              <a:ext uri="{FF2B5EF4-FFF2-40B4-BE49-F238E27FC236}">
                <a16:creationId xmlns:a16="http://schemas.microsoft.com/office/drawing/2014/main" id="{FBA1FF81-1BE6-453C-883D-61BD99B1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defPPr>
            <a:lvl1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A303B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1A303B"/>
                </a:solidFill>
                <a:latin typeface="Georgia"/>
                <a:ea typeface="Georgia"/>
                <a:cs typeface="Georgia"/>
              </a:rPr>
              <a:t>Контакты собственников</a:t>
            </a:r>
          </a:p>
        </p:txBody>
      </p:sp>
      <p:sp>
        <p:nvSpPr>
          <p:cNvPr id="2" name="source-8">
            <a:extLst xmlns:a="http://schemas.openxmlformats.org/drawingml/2006/main">
              <a:ext uri="{FF2B5EF4-FFF2-40B4-BE49-F238E27FC236}">
                <a16:creationId xmlns:a16="http://schemas.microsoft.com/office/drawing/2014/main" id="{5446A165-48C2-4651-B605-0AE6AB771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Архивные фотографии собственников. Состояние уточняется при осмотре.</a:t>
            </a:r>
          </a:p>
        </p:txBody>
      </p:sp>
      <p:sp>
        <p:nvSpPr>
          <p:cNvPr id="3" name="page-8">
            <a:extLst xmlns:a="http://schemas.openxmlformats.org/drawingml/2006/main">
              <a:ext uri="{FF2B5EF4-FFF2-40B4-BE49-F238E27FC236}">
                <a16:creationId xmlns:a16="http://schemas.microsoft.com/office/drawing/2014/main" id="{6B0C74E2-19A8-49C1-9A37-DCE7960F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8 / 8</a:t>
            </a:r>
          </a:p>
        </p:txBody>
      </p:sp>
      <p:pic>
        <p:nvPicPr>
          <p:cNvPr id="4" name="Офисное помещение" descr="Архивная фотография комплекса на Калинина, 116/72. Офисное помещение">
            <a:extLst xmlns:a="http://schemas.openxmlformats.org/drawingml/2006/main">
              <a:ext uri="{FF2B5EF4-FFF2-40B4-BE49-F238E27FC236}">
                <a16:creationId xmlns:a16="http://schemas.microsoft.com/office/drawing/2014/main" id="{DE84976F-7787-48C5-A368-CE2B59D316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43621c28c24ab6"/>
          <a:stretch xmlns:a="http://schemas.openxmlformats.org/drawingml/2006/main"/>
        </p:blipFill>
        <p:spPr>
          <a:xfrm xmlns:a="http://schemas.openxmlformats.org/drawingml/2006/main">
            <a:off x="6953250" y="1812131"/>
            <a:ext cx="4667250" cy="3500438"/>
          </a:xfrm>
          <a:prstGeom xmlns:a="http://schemas.openxmlformats.org/drawingml/2006/main" prst="rect">
            <a:avLst/>
          </a:prstGeom>
        </p:spPr>
      </p:pic>
      <p:sp>
        <p:nvSpPr>
          <p:cNvPr id="5" name="contact-name-8">
            <a:extLst xmlns:a="http://schemas.openxmlformats.org/drawingml/2006/main">
              <a:ext uri="{FF2B5EF4-FFF2-40B4-BE49-F238E27FC236}">
                <a16:creationId xmlns:a16="http://schemas.microsoft.com/office/drawing/2014/main" id="{87999083-1318-4F89-AEAF-834C6F5B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57350"/>
            <a:ext cx="5334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A303B"/>
                </a:solidFill>
                <a:latin typeface="Arial"/>
                <a:ea typeface="Arial"/>
                <a:cs typeface="Arial"/>
              </a:rPr>
              <a:t>Алексей</a:t>
            </a:r>
          </a:p>
        </p:txBody>
      </p:sp>
      <p:sp>
        <p:nvSpPr>
          <p:cNvPr id="6" name="contact-phone-8">
            <a:extLst xmlns:a="http://schemas.openxmlformats.org/drawingml/2006/main">
              <a:ext uri="{FF2B5EF4-FFF2-40B4-BE49-F238E27FC236}">
                <a16:creationId xmlns:a16="http://schemas.microsoft.com/office/drawing/2014/main" id="{29D8140F-5457-4F14-8537-1DABBF319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81250"/>
            <a:ext cx="5810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525" b="1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A303B"/>
                </a:solidFill>
                <a:latin typeface="Arial"/>
                <a:ea typeface="Arial"/>
                <a:cs typeface="Arial"/>
                <a:hlinkClick xmlns:r="http://schemas.openxmlformats.org/officeDocument/2006/relationships" r:id="R957385e9304c4a0d"/>
              </a:rPr>
              <a:t>8-903-911-89-90</a:t>
            </a:r>
          </a:p>
        </p:txBody>
      </p:sp>
      <p:sp>
        <p:nvSpPr>
          <p:cNvPr id="7" name="contact-email-8">
            <a:extLst xmlns:a="http://schemas.openxmlformats.org/drawingml/2006/main">
              <a:ext uri="{FF2B5EF4-FFF2-40B4-BE49-F238E27FC236}">
                <a16:creationId xmlns:a16="http://schemas.microsoft.com/office/drawing/2014/main" id="{5E787AB8-C222-4A8F-988E-27B95B1C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62300"/>
            <a:ext cx="581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303B"/>
                </a:solidFill>
                <a:latin typeface="Arial"/>
                <a:ea typeface="Arial"/>
                <a:cs typeface="Arial"/>
                <a:hlinkClick xmlns:r="http://schemas.openxmlformats.org/officeDocument/2006/relationships" r:id="R027346c32b8b4144"/>
              </a:rPr>
              <a:t>arma@kontur22.ru</a:t>
            </a:r>
          </a:p>
        </p:txBody>
      </p:sp>
      <p:sp>
        <p:nvSpPr>
          <p:cNvPr id="8" name="contact-address-8">
            <a:extLst xmlns:a="http://schemas.openxmlformats.org/drawingml/2006/main">
              <a:ext uri="{FF2B5EF4-FFF2-40B4-BE49-F238E27FC236}">
                <a16:creationId xmlns:a16="http://schemas.microsoft.com/office/drawing/2014/main" id="{6F8CD4EB-25E3-4560-A70C-F5972444C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62400"/>
            <a:ext cx="571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Барнаул</a:t>
            </a:r>
          </a:p>
          <a:p xmlns:a="http://schemas.openxmlformats.org/drawingml/2006/main">
            <a:pPr algn="l">
              <a:defRPr sz="2100" b="0">
                <a:solidFill>
                  <a:srgbClr val="1A303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A303B"/>
                </a:solidFill>
                <a:latin typeface="Arial"/>
                <a:ea typeface="Arial"/>
                <a:cs typeface="Arial"/>
              </a:rPr>
              <a:t>проспект Калинина, 116/72</a:t>
            </a:r>
          </a:p>
        </p:txBody>
      </p:sp>
      <p:sp>
        <p:nvSpPr>
          <p:cNvPr id="9" name="materials-8">
            <a:extLst xmlns:a="http://schemas.openxmlformats.org/drawingml/2006/main">
              <a:ext uri="{FF2B5EF4-FFF2-40B4-BE49-F238E27FC236}">
                <a16:creationId xmlns:a16="http://schemas.microsoft.com/office/drawing/2014/main" id="{AB8DA6AF-FE75-4AAB-813D-F1B226C7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8160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8D602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8D602D"/>
                </a:solidFill>
                <a:latin typeface="Arial"/>
                <a:ea typeface="Arial"/>
                <a:cs typeface="Arial"/>
              </a:rPr>
              <a:t>Материалы по запросу</a:t>
            </a:r>
          </a:p>
        </p:txBody>
      </p:sp>
      <p:sp>
        <p:nvSpPr>
          <p:cNvPr id="10" name="videos-8">
            <a:extLst xmlns:a="http://schemas.openxmlformats.org/drawingml/2006/main">
              <a:ext uri="{FF2B5EF4-FFF2-40B4-BE49-F238E27FC236}">
                <a16:creationId xmlns:a16="http://schemas.microsoft.com/office/drawing/2014/main" id="{AFE29678-601B-4B68-9358-B84CE4C91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67375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Видеообзор комплекса 1:36</a:t>
            </a:r>
          </a:p>
          <a:p xmlns:a="http://schemas.openxmlformats.org/drawingml/2006/main">
            <a:pPr algn="l">
              <a:defRPr sz="1725" b="0">
                <a:solidFill>
                  <a:srgbClr val="53636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36A"/>
                </a:solidFill>
                <a:latin typeface="Arial"/>
                <a:ea typeface="Arial"/>
                <a:cs typeface="Arial"/>
              </a:rPr>
              <a:t>История строительства «Построено с душой» 3:38</a:t>
            </a:r>
          </a:p>
        </p:txBody>
      </p:sp>
    </p:spTree>
    <p:extLst>
      <p:ext uri="{BB962C8B-B14F-4D97-AF65-F5344CB8AC3E}">
        <p14:creationId xmlns:p14="http://schemas.microsoft.com/office/powerpoint/2010/main" val="14474913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2026-10-25T16:24:56.7200000Z</dcterms:created>
  <dcterms:modified xsi:type="dcterms:W3CDTF">2026-10-25T16:24:56.7200000Z</dcterms:modified>
</coreProperties>
</file>